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58" r:id="rId6"/>
    <p:sldId id="259" r:id="rId7"/>
    <p:sldId id="261" r:id="rId8"/>
    <p:sldId id="281" r:id="rId9"/>
    <p:sldId id="265" r:id="rId10"/>
    <p:sldId id="267" r:id="rId11"/>
    <p:sldId id="268" r:id="rId12"/>
    <p:sldId id="270" r:id="rId13"/>
    <p:sldId id="269" r:id="rId14"/>
    <p:sldId id="277" r:id="rId15"/>
    <p:sldId id="271" r:id="rId16"/>
    <p:sldId id="266" r:id="rId17"/>
    <p:sldId id="278" r:id="rId18"/>
    <p:sldId id="279" r:id="rId19"/>
    <p:sldId id="280" r:id="rId20"/>
    <p:sldId id="263" r:id="rId21"/>
    <p:sldId id="264" r:id="rId22"/>
    <p:sldId id="26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8.png"/><Relationship Id="rId2" Type="http://schemas.openxmlformats.org/officeDocument/2006/relationships/image" Target="../media/image24.png"/><Relationship Id="rId1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2247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图表工具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8675" y="1420495"/>
            <a:ext cx="2329815" cy="17316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70" y="1410970"/>
            <a:ext cx="2489835" cy="17513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68675" y="3245485"/>
            <a:ext cx="5201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图表展示形式的切换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710" y="3840480"/>
            <a:ext cx="2812415" cy="1817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70" y="3840480"/>
            <a:ext cx="1152525" cy="13906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67710" y="5744845"/>
            <a:ext cx="5201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图表直接可以保存为图片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3155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页面跳转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695" y="1647825"/>
            <a:ext cx="5770880" cy="1235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2599690"/>
            <a:ext cx="5770880" cy="2092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440" y="3061335"/>
            <a:ext cx="3479165" cy="27120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1695" y="5401945"/>
            <a:ext cx="6407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整个系统支持多种跳转和页面迁移，可以方便查看任何你关心的内容，同时可以通过返回按钮，返回之前的页面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05" y="5773420"/>
            <a:ext cx="12858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4194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丰富的表现形式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420495"/>
            <a:ext cx="2889885" cy="2212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190" y="1420495"/>
            <a:ext cx="3245485" cy="2212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90" y="1420495"/>
            <a:ext cx="4157980" cy="3990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40" y="3822700"/>
            <a:ext cx="2912110" cy="1588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190" y="3822700"/>
            <a:ext cx="1715135" cy="1588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785" y="3822700"/>
            <a:ext cx="1405890" cy="15887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6940" y="5521960"/>
            <a:ext cx="10527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综合使用了雷达图，旭日图，柱状图，极坐标轴图,散点图，饼图，树形图，热力图，桑基图，折线图，地图，日历图，自定义性别比例图，3维柱状图，3维散点图，动态时间效果，涟漪效果。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4194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交互式体验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5330" y="1534160"/>
            <a:ext cx="6002020" cy="39662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75330" y="5701665"/>
            <a:ext cx="6001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画面设置了很多过滤器，选择器，尽量做到自助式表单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4194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导航栏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1497965"/>
            <a:ext cx="10944225" cy="685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9360" y="4919345"/>
            <a:ext cx="888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通过导航栏可以快速跳转到你希望的领域，打开检索工具，回到主页，返回之前的页面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160" y="2384425"/>
            <a:ext cx="1633220" cy="2379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370" y="2384425"/>
            <a:ext cx="2889885" cy="2362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915" y="2384425"/>
            <a:ext cx="303022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458460" y="704215"/>
            <a:ext cx="1786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七选三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66010" y="5384800"/>
            <a:ext cx="7645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提供不同基准的</a:t>
            </a:r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7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选</a:t>
            </a:r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3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数据（五校联考，十校联考）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对于单科目，双科目，三科目进行详细的可视化展示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2675" y="3462655"/>
            <a:ext cx="3750945" cy="1622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40" y="1486535"/>
            <a:ext cx="3531235" cy="1885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40" y="3462655"/>
            <a:ext cx="3530600" cy="1622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010" y="1486535"/>
            <a:ext cx="3736975" cy="18091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411470" y="704215"/>
            <a:ext cx="3004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七选三 总结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1459230"/>
            <a:ext cx="7924800" cy="3940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3600" y="5535930"/>
            <a:ext cx="7924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男女生对于不同科目的热度不同，通过雷达图还可以发现男生对于不同科目热度差异也很厉害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411470" y="704215"/>
            <a:ext cx="3004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消费 总结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315" y="1701800"/>
            <a:ext cx="9326880" cy="37985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32355" y="5648960"/>
            <a:ext cx="792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月消费金额和学校的假期吻合，周别也可以看出工作日和休息日的差距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140" y="1532255"/>
            <a:ext cx="6018530" cy="4579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11470" y="704215"/>
            <a:ext cx="3004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考勤 总结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94245" y="1532255"/>
            <a:ext cx="40970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性别对于考勤，除了离校和进校外影响不大。住校生极少迟到早退，校服校徽有问题，也是情理之中的。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早高峰的时候，迟到比较多，中午离校进校很频繁，晚上则离校占比较高，也符合实际情况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505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趋势预测 </a:t>
            </a:r>
            <a:r>
              <a:rPr lang="en-US" altLang="zh-CN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- </a:t>
            </a:r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简单时序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0" y="1822450"/>
            <a:ext cx="5905500" cy="2771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46225" y="4850765"/>
            <a:ext cx="9431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通过对于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等第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平均值，最后一个等第，以及等第的变化趋势，进行加权计算之后，预测等第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胡伟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401445" y="2310130"/>
            <a:ext cx="1009650" cy="13468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9180" y="3764280"/>
            <a:ext cx="29483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胡伟敏（胡八一）  主程序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OGeek算法挑战赛  优胜奖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FDDC2018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信息抽取</a:t>
            </a:r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Rank8</a:t>
            </a:r>
            <a:endParaRPr lang="en-US" altLang="zh-CN">
              <a:solidFill>
                <a:schemeClr val="accent4">
                  <a:lumMod val="40000"/>
                  <a:lumOff val="60000"/>
                </a:schemeClr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2620" y="1005205"/>
            <a:ext cx="4681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灰毛毛  团队介绍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1600" y="3764280"/>
            <a:ext cx="27857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包恒达（林有夕） 机器学习专家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2019DCIC 移动信用分评估 冠军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2018科大讯飞转化率预估大赛rank2 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2018CCF BDCI 面向电信行业的套餐匹配 rank2 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OGeek算法挑战赛  rank2 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全球城市计算AI挑战赛 季军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甜橙金融风险识别 rank8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2018腾讯社交广告大赛 rank 15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 descr="包恒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40" y="2334260"/>
            <a:ext cx="1027430" cy="1370965"/>
          </a:xfrm>
          <a:prstGeom prst="rect">
            <a:avLst/>
          </a:prstGeom>
        </p:spPr>
      </p:pic>
      <p:pic>
        <p:nvPicPr>
          <p:cNvPr id="7" name="图片 6" descr="俞静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70" y="2417445"/>
            <a:ext cx="895350" cy="13468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97345" y="3829050"/>
            <a:ext cx="1501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俞静怡 美工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sym typeface="+mn-ea"/>
            </a:endParaRPr>
          </a:p>
        </p:txBody>
      </p:sp>
      <p:pic>
        <p:nvPicPr>
          <p:cNvPr id="9" name="图片 8" descr="王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015" y="2417445"/>
            <a:ext cx="981075" cy="13087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99120" y="3829050"/>
            <a:ext cx="1501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王理 测试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sym typeface="+mn-ea"/>
            </a:endParaRPr>
          </a:p>
        </p:txBody>
      </p:sp>
      <p:pic>
        <p:nvPicPr>
          <p:cNvPr id="11" name="图片 10" descr="王鑫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6785" y="2387600"/>
            <a:ext cx="1026160" cy="13684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700895" y="3829050"/>
            <a:ext cx="1622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王鑫 数据挖掘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505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趋势预测 </a:t>
            </a:r>
            <a:r>
              <a:rPr lang="en-US" altLang="zh-CN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- </a:t>
            </a:r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机器学习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395" y="1691323"/>
            <a:ext cx="5274310" cy="43440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63665" y="1691640"/>
            <a:ext cx="4552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这里我们选择了工业界十分优秀的lightgbm 模型建模，该模型训练速度快，易部署，鲁棒性好，且具有良好的特征筛选能力。通过参数配置即可实现对于一些低质量信号及特征的过滤。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首页201904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0" y="1528445"/>
            <a:ext cx="3585845" cy="2016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83125" y="713740"/>
            <a:ext cx="45732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设计的心路历程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 descr="e665017bfe4ad7b95e237820a8df8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0" y="1511935"/>
            <a:ext cx="3572510" cy="2007870"/>
          </a:xfrm>
          <a:prstGeom prst="rect">
            <a:avLst/>
          </a:prstGeom>
        </p:spPr>
      </p:pic>
      <p:pic>
        <p:nvPicPr>
          <p:cNvPr id="5" name="图片 4" descr="首页201905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30" y="1511935"/>
            <a:ext cx="3910965" cy="2007870"/>
          </a:xfrm>
          <a:prstGeom prst="rect">
            <a:avLst/>
          </a:prstGeom>
        </p:spPr>
      </p:pic>
      <p:pic>
        <p:nvPicPr>
          <p:cNvPr id="6" name="图片 5" descr="考试201904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565" y="3336290"/>
            <a:ext cx="2952115" cy="2311400"/>
          </a:xfrm>
          <a:prstGeom prst="rect">
            <a:avLst/>
          </a:prstGeom>
        </p:spPr>
      </p:pic>
      <p:pic>
        <p:nvPicPr>
          <p:cNvPr id="8" name="图片 7" descr="考试201905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5" y="3336290"/>
            <a:ext cx="4516755" cy="23120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87725" y="5777230"/>
            <a:ext cx="5416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在美工的协助下，</a:t>
            </a:r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</a:rPr>
              <a:t>UI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设计修改了很多稿，才最终定型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654040" y="930275"/>
            <a:ext cx="2252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技术堆栈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0" y="1908810"/>
            <a:ext cx="1819275" cy="1524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985" y="1879600"/>
            <a:ext cx="1690370" cy="1582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196080"/>
            <a:ext cx="6153150" cy="1400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18715" y="3550920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</a:rPr>
              <a:t>Angular 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前端框架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首次加载之后，画面在本地操作，无延迟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81495" y="3550920"/>
            <a:ext cx="4069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</a:rPr>
              <a:t>.NetCore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面向对象语言，支持部署在多种环境下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54040" y="559625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</a:rPr>
              <a:t>ECharts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丰富的图表展示功能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69510" y="930275"/>
            <a:ext cx="2252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数据准备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0" y="4170045"/>
            <a:ext cx="1195070" cy="1195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20950" y="552450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天气数据的采集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浙江省行政区域资料的准备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739265"/>
            <a:ext cx="1201420" cy="1201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20950" y="3154045"/>
            <a:ext cx="3383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考勤数据的整理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各个时期的数据划分，找到断点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考勤对应表的默认信息的修改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110" y="1739900"/>
            <a:ext cx="1214755" cy="12007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28105" y="3082925"/>
            <a:ext cx="452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数据缓存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个人月度消费情况，成绩排名等需要大量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聚合操作的数据，启动时就计算完毕，备用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110" y="4076065"/>
            <a:ext cx="1322070" cy="1238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28105" y="5365115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数据取舍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对于无法找到对应学生的成绩，全部舍弃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9585" y="1637030"/>
            <a:ext cx="2374265" cy="14624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648325" y="751840"/>
            <a:ext cx="2277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群体划分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275" y="4219575"/>
            <a:ext cx="1326515" cy="1000760"/>
          </a:xfrm>
          <a:prstGeom prst="rect">
            <a:avLst/>
          </a:prstGeom>
        </p:spPr>
      </p:pic>
      <p:pic>
        <p:nvPicPr>
          <p:cNvPr id="5" name="图片 4" descr="BaiYangCampu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10" y="3099435"/>
            <a:ext cx="1647825" cy="1096645"/>
          </a:xfrm>
          <a:prstGeom prst="rect">
            <a:avLst/>
          </a:prstGeom>
        </p:spPr>
      </p:pic>
      <p:pic>
        <p:nvPicPr>
          <p:cNvPr id="6" name="图片 5" descr="EastCampu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345" y="3099435"/>
            <a:ext cx="1688465" cy="1120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05" y="4219575"/>
            <a:ext cx="1326515" cy="1000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20" y="4219575"/>
            <a:ext cx="1326515" cy="10007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5315" y="4219575"/>
            <a:ext cx="1326515" cy="1000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345" y="4219575"/>
            <a:ext cx="1326515" cy="1000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2160" y="4219575"/>
            <a:ext cx="1326515" cy="1000760"/>
          </a:xfrm>
          <a:prstGeom prst="rect">
            <a:avLst/>
          </a:prstGeom>
        </p:spPr>
      </p:pic>
      <p:pic>
        <p:nvPicPr>
          <p:cNvPr id="17" name="图片 16" descr="ma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090" y="5333365"/>
            <a:ext cx="582295" cy="582295"/>
          </a:xfrm>
          <a:prstGeom prst="rect">
            <a:avLst/>
          </a:prstGeom>
        </p:spPr>
      </p:pic>
      <p:pic>
        <p:nvPicPr>
          <p:cNvPr id="18" name="图片 17" descr="fema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2810" y="5333365"/>
            <a:ext cx="582295" cy="582295"/>
          </a:xfrm>
          <a:prstGeom prst="rect">
            <a:avLst/>
          </a:prstGeom>
        </p:spPr>
      </p:pic>
      <p:pic>
        <p:nvPicPr>
          <p:cNvPr id="19" name="图片 18" descr="ma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230" y="5333365"/>
            <a:ext cx="582295" cy="582295"/>
          </a:xfrm>
          <a:prstGeom prst="rect">
            <a:avLst/>
          </a:prstGeom>
        </p:spPr>
      </p:pic>
      <p:pic>
        <p:nvPicPr>
          <p:cNvPr id="20" name="图片 19" descr="fema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2050" y="5333365"/>
            <a:ext cx="582295" cy="582295"/>
          </a:xfrm>
          <a:prstGeom prst="rect">
            <a:avLst/>
          </a:prstGeom>
        </p:spPr>
      </p:pic>
      <p:pic>
        <p:nvPicPr>
          <p:cNvPr id="21" name="图片 20" descr="ma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7695" y="5333365"/>
            <a:ext cx="582295" cy="582295"/>
          </a:xfrm>
          <a:prstGeom prst="rect">
            <a:avLst/>
          </a:prstGeom>
        </p:spPr>
      </p:pic>
      <p:pic>
        <p:nvPicPr>
          <p:cNvPr id="22" name="图片 21" descr="fema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415" y="5333365"/>
            <a:ext cx="582295" cy="582295"/>
          </a:xfrm>
          <a:prstGeom prst="rect">
            <a:avLst/>
          </a:prstGeom>
        </p:spPr>
      </p:pic>
      <p:pic>
        <p:nvPicPr>
          <p:cNvPr id="23" name="图片 22" descr="ma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8835" y="5333365"/>
            <a:ext cx="582295" cy="582295"/>
          </a:xfrm>
          <a:prstGeom prst="rect">
            <a:avLst/>
          </a:prstGeom>
        </p:spPr>
      </p:pic>
      <p:pic>
        <p:nvPicPr>
          <p:cNvPr id="24" name="图片 23" descr="fema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655" y="5333365"/>
            <a:ext cx="582295" cy="5822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0165715" y="189547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学校</a:t>
            </a:r>
            <a:endParaRPr lang="zh-CN" altLang="en-US" sz="2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165715" y="3229610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校区</a:t>
            </a:r>
            <a:endParaRPr lang="zh-CN" altLang="en-US" sz="2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936480" y="4291330"/>
            <a:ext cx="145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班级</a:t>
            </a:r>
            <a:endParaRPr lang="zh-CN" altLang="en-US" sz="2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（年级组）</a:t>
            </a:r>
            <a:endParaRPr lang="zh-CN" altLang="en-US" sz="2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236200" y="533336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学生</a:t>
            </a:r>
            <a:endParaRPr lang="zh-CN" altLang="en-US" sz="2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2825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自定义群体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1505585"/>
            <a:ext cx="3415030" cy="38817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6505" y="5503545"/>
            <a:ext cx="327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系统支持自已定义一个群体，获得这个群体的统计信息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335" y="1505585"/>
            <a:ext cx="6425565" cy="3505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72480" y="5503545"/>
            <a:ext cx="327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同时也支持两个自定义群体的可视化对比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2825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自定义群体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980" y="1410970"/>
            <a:ext cx="7409815" cy="4036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38375" y="5511800"/>
            <a:ext cx="7901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通过自定义群里可以挖掘出一点有趣的东西，例如高一住校生，男女比例和整体比例差不多，非住校生，女生比例高于男生。男生比较喜欢住校。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2825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检索工具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35" y="1751330"/>
            <a:ext cx="2473960" cy="3602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695" y="1751330"/>
            <a:ext cx="2717800" cy="3602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1760220"/>
            <a:ext cx="2764155" cy="3594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0740" y="5634355"/>
            <a:ext cx="504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系统具有丰富的检索工具，帮用户快速定位目标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3883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导出工具（</a:t>
            </a:r>
            <a:r>
              <a:rPr lang="en-US" altLang="zh-CN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CSV</a:t>
            </a:r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）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6290" y="1788795"/>
            <a:ext cx="5518785" cy="1696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90" y="3721735"/>
            <a:ext cx="5518150" cy="15678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64715" y="5569585"/>
            <a:ext cx="8344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所有表格都支持导出为</a:t>
            </a:r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</a:rPr>
              <a:t>CSV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功能，前端操作速度快，文件名也调整为最合适的名称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75" y="3721735"/>
            <a:ext cx="1247775" cy="15335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1265</Words>
  <Application>WPS 演示</Application>
  <PresentationFormat>宽屏</PresentationFormat>
  <Paragraphs>130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Alibaba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卿和</dc:creator>
  <cp:lastModifiedBy>胡伟敏</cp:lastModifiedBy>
  <cp:revision>59</cp:revision>
  <dcterms:created xsi:type="dcterms:W3CDTF">2019-06-04T14:21:00Z</dcterms:created>
  <dcterms:modified xsi:type="dcterms:W3CDTF">2019-06-05T10:00:49Z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